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369" r:id="rId2"/>
    <p:sldId id="362" r:id="rId3"/>
    <p:sldId id="343" r:id="rId4"/>
    <p:sldId id="363" r:id="rId5"/>
    <p:sldId id="345" r:id="rId6"/>
    <p:sldId id="346" r:id="rId7"/>
    <p:sldId id="347" r:id="rId8"/>
    <p:sldId id="348" r:id="rId9"/>
    <p:sldId id="327" r:id="rId10"/>
    <p:sldId id="364" r:id="rId11"/>
    <p:sldId id="368" r:id="rId12"/>
    <p:sldId id="331" r:id="rId13"/>
    <p:sldId id="351" r:id="rId14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0AF3F"/>
    <a:srgbClr val="DB7D00"/>
    <a:srgbClr val="F9E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142" autoAdjust="0"/>
    <p:restoredTop sz="91971" autoAdjust="0"/>
  </p:normalViewPr>
  <p:slideViewPr>
    <p:cSldViewPr>
      <p:cViewPr varScale="1">
        <p:scale>
          <a:sx n="121" d="100"/>
          <a:sy n="121" d="100"/>
        </p:scale>
        <p:origin x="145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416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00" d="100"/>
          <a:sy n="100" d="100"/>
        </p:scale>
        <p:origin x="3552" y="7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DA9FB6-D9ED-404E-AFD2-37E0835FC3D6}" type="datetimeFigureOut">
              <a:rPr lang="cs-CZ" smtClean="0"/>
              <a:pPr/>
              <a:t>08.11.2021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BA257B-425A-4350-8792-7C494188941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20806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B48070-1754-4046-9E38-6F5D9D5E9BB1}" type="datetimeFigureOut">
              <a:rPr lang="cs-CZ" smtClean="0"/>
              <a:pPr/>
              <a:t>08.11.2021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477F0F-9C0A-45F8-A7AE-EABCF911889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1469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29987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60984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Žadatel</a:t>
            </a:r>
            <a:r>
              <a:rPr lang="cs-CZ" baseline="0" dirty="0"/>
              <a:t> – obec do 3 tis. obyvatel, která má zřízenou ZŠ!</a:t>
            </a:r>
          </a:p>
          <a:p>
            <a:r>
              <a:rPr lang="cs-CZ" baseline="0" dirty="0"/>
              <a:t>Výstup, tj. tělocvična a školní hřiště, musí primárně sloužit pro hodiny tělesné výchovy, ale může být také využit pro další volnočasové aktivity.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75176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3"/>
          <p:cNvSpPr>
            <a:spLocks noGrp="1" noChangeAspect="1"/>
          </p:cNvSpPr>
          <p:nvPr>
            <p:ph type="title" hasCustomPrompt="1"/>
          </p:nvPr>
        </p:nvSpPr>
        <p:spPr>
          <a:xfrm>
            <a:off x="1403648" y="1988840"/>
            <a:ext cx="7283152" cy="3096344"/>
          </a:xfrm>
          <a:prstGeom prst="rect">
            <a:avLst/>
          </a:prstGeom>
        </p:spPr>
        <p:txBody>
          <a:bodyPr anchor="b"/>
          <a:lstStyle>
            <a:lvl1pPr algn="l">
              <a:defRPr b="1" baseline="0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/>
              <a:t>NÁZEV PREZENTACE</a:t>
            </a:r>
          </a:p>
        </p:txBody>
      </p:sp>
      <p:pic>
        <p:nvPicPr>
          <p:cNvPr id="8" name="Obrázek 7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23528" y="692696"/>
            <a:ext cx="2565000" cy="5625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s na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395536" y="2060848"/>
            <a:ext cx="8291264" cy="43924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dirty="0"/>
              <a:t>Klepnutím vložíte text</a:t>
            </a:r>
          </a:p>
        </p:txBody>
      </p:sp>
      <p:sp>
        <p:nvSpPr>
          <p:cNvPr id="10" name="Nadpis 9"/>
          <p:cNvSpPr>
            <a:spLocks noGrp="1"/>
          </p:cNvSpPr>
          <p:nvPr>
            <p:ph type="title" hasCustomPrompt="1"/>
          </p:nvPr>
        </p:nvSpPr>
        <p:spPr>
          <a:xfrm>
            <a:off x="395536" y="1412776"/>
            <a:ext cx="8291264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/>
              <a:t>NADPIS</a:t>
            </a:r>
          </a:p>
        </p:txBody>
      </p:sp>
      <p:pic>
        <p:nvPicPr>
          <p:cNvPr id="4" name="Obrázek 3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395536" y="1484784"/>
            <a:ext cx="8291264" cy="496855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dirty="0"/>
              <a:t>Klepnutím vložíte text</a:t>
            </a:r>
          </a:p>
        </p:txBody>
      </p:sp>
      <p:pic>
        <p:nvPicPr>
          <p:cNvPr id="3" name="Obrázek 2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s odrážk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title" hasCustomPrompt="1"/>
          </p:nvPr>
        </p:nvSpPr>
        <p:spPr>
          <a:xfrm>
            <a:off x="395536" y="1412776"/>
            <a:ext cx="8291264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/>
              <a:t>NADPIS</a:t>
            </a:r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467544" y="2060849"/>
            <a:ext cx="8229600" cy="4392488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accent1"/>
              </a:buClr>
              <a:buFont typeface="Wingdings" pitchFamily="2" charset="2"/>
              <a:buChar char="§"/>
              <a:defRPr/>
            </a:lvl1pPr>
            <a:lvl2pPr marL="742950" indent="-285750">
              <a:buClr>
                <a:schemeClr val="accent1"/>
              </a:buClr>
              <a:buFont typeface="Wingdings" pitchFamily="2" charset="2"/>
              <a:buChar char="§"/>
              <a:defRPr/>
            </a:lvl2pPr>
            <a:lvl3pPr marL="1143000" indent="-228600">
              <a:buClr>
                <a:schemeClr val="accent1"/>
              </a:buClr>
              <a:buFont typeface="Wingdings" pitchFamily="2" charset="2"/>
              <a:buChar char="§"/>
              <a:defRPr/>
            </a:lvl3pPr>
            <a:lvl4pPr marL="1600200" indent="-228600">
              <a:buClr>
                <a:schemeClr val="accent1"/>
              </a:buClr>
              <a:buFont typeface="Wingdings" pitchFamily="2" charset="2"/>
              <a:buChar char="§"/>
              <a:defRPr/>
            </a:lvl4pPr>
            <a:lvl5pPr marL="2057400" indent="-228600">
              <a:buClr>
                <a:schemeClr val="accent1"/>
              </a:buClr>
              <a:buFont typeface="Wingdings" pitchFamily="2" charset="2"/>
              <a:buChar char="§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pic>
        <p:nvPicPr>
          <p:cNvPr id="5" name="Obrázek 4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942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 descr="podtisk_modry.emf"/>
          <p:cNvPicPr>
            <a:picLocks noChangeAspect="1"/>
          </p:cNvPicPr>
          <p:nvPr/>
        </p:nvPicPr>
        <p:blipFill>
          <a:blip r:embed="rId6" cstate="print"/>
          <a:srcRect l="17008" b="8622"/>
          <a:stretch>
            <a:fillRect/>
          </a:stretch>
        </p:blipFill>
        <p:spPr>
          <a:xfrm>
            <a:off x="2" y="1988841"/>
            <a:ext cx="7908545" cy="4869160"/>
          </a:xfrm>
          <a:prstGeom prst="rect">
            <a:avLst/>
          </a:prstGeom>
        </p:spPr>
      </p:pic>
      <p:sp>
        <p:nvSpPr>
          <p:cNvPr id="8" name="Obdélník 7"/>
          <p:cNvSpPr>
            <a:spLocks noChangeAspect="1"/>
          </p:cNvSpPr>
          <p:nvPr/>
        </p:nvSpPr>
        <p:spPr>
          <a:xfrm>
            <a:off x="0" y="1"/>
            <a:ext cx="9144000" cy="260648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0" y="260649"/>
            <a:ext cx="9144000" cy="144016"/>
          </a:xfrm>
          <a:prstGeom prst="rect">
            <a:avLst/>
          </a:prstGeom>
          <a:gradFill>
            <a:gsLst>
              <a:gs pos="0">
                <a:srgbClr val="000099"/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ailto:Miroslava.Ticha@mmr.cz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95536" y="2204864"/>
            <a:ext cx="8291264" cy="1584176"/>
          </a:xfrm>
        </p:spPr>
        <p:txBody>
          <a:bodyPr/>
          <a:lstStyle/>
          <a:p>
            <a:pPr algn="ctr"/>
            <a:r>
              <a:rPr lang="cs-CZ" dirty="0" smtClean="0"/>
              <a:t>Ministerstvo pro místní rozvoj ČR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Národní </a:t>
            </a:r>
            <a:r>
              <a:rPr lang="cs-CZ" dirty="0"/>
              <a:t>dotační programy </a:t>
            </a:r>
            <a:r>
              <a:rPr lang="cs-CZ" dirty="0" smtClean="0"/>
              <a:t>2022</a:t>
            </a:r>
            <a:br>
              <a:rPr lang="cs-CZ" dirty="0" smtClean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472279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2180344"/>
            <a:ext cx="8291264" cy="3588399"/>
          </a:xfrm>
        </p:spPr>
        <p:txBody>
          <a:bodyPr>
            <a:normAutofit/>
          </a:bodyPr>
          <a:lstStyle/>
          <a:p>
            <a:r>
              <a:rPr lang="cs-CZ" sz="1800" dirty="0"/>
              <a:t>Podporovány budou akce zaměřené na: </a:t>
            </a:r>
          </a:p>
          <a:p>
            <a:pPr marL="719138" indent="-457200">
              <a:buFont typeface="Arial" panose="020B0604020202020204" pitchFamily="34" charset="0"/>
              <a:buChar char="•"/>
            </a:pPr>
            <a:r>
              <a:rPr lang="cs-CZ" sz="1800" dirty="0"/>
              <a:t>na obnovu </a:t>
            </a:r>
            <a:r>
              <a:rPr lang="cs-CZ" sz="1800" b="1" dirty="0"/>
              <a:t>školních hřišť </a:t>
            </a:r>
            <a:r>
              <a:rPr lang="cs-CZ" sz="1800" dirty="0"/>
              <a:t>(multifunkční a víceúčelová hřiště a sportoviště apod.), které slouží pro hodiny tělesné výchovy, </a:t>
            </a:r>
          </a:p>
          <a:p>
            <a:pPr marL="719138" indent="-457200">
              <a:buFont typeface="Arial" panose="020B0604020202020204" pitchFamily="34" charset="0"/>
              <a:buChar char="•"/>
            </a:pPr>
            <a:r>
              <a:rPr lang="cs-CZ" sz="1800" dirty="0"/>
              <a:t>na obnovu školních </a:t>
            </a:r>
            <a:r>
              <a:rPr lang="cs-CZ" sz="1800" b="1" dirty="0"/>
              <a:t>tělocvičen</a:t>
            </a:r>
            <a:r>
              <a:rPr lang="cs-CZ" sz="1800" dirty="0"/>
              <a:t>.</a:t>
            </a:r>
          </a:p>
          <a:p>
            <a:pPr marL="0" lvl="1" indent="0">
              <a:spcBef>
                <a:spcPts val="1000"/>
              </a:spcBef>
              <a:spcAft>
                <a:spcPts val="1000"/>
              </a:spcAft>
            </a:pPr>
            <a:r>
              <a:rPr lang="cs-CZ" sz="1900" b="1" dirty="0"/>
              <a:t>Max. výše dotace: 5 mil. Kč</a:t>
            </a:r>
          </a:p>
          <a:p>
            <a:endParaRPr lang="cs-CZ" sz="1800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dirty="0"/>
              <a:t>DT B - Podpora obnovy sportovní infrastruktury</a:t>
            </a:r>
          </a:p>
        </p:txBody>
      </p:sp>
    </p:spTree>
    <p:extLst>
      <p:ext uri="{BB962C8B-B14F-4D97-AF65-F5344CB8AC3E}">
        <p14:creationId xmlns:p14="http://schemas.microsoft.com/office/powerpoint/2010/main" val="33180707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2420888"/>
            <a:ext cx="8291264" cy="3240360"/>
          </a:xfrm>
        </p:spPr>
        <p:txBody>
          <a:bodyPr>
            <a:no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endParaRPr lang="cs-CZ" sz="1800" dirty="0"/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cs-CZ" sz="1800" dirty="0"/>
              <a:t>Jde především o:</a:t>
            </a:r>
          </a:p>
          <a:p>
            <a:pPr marL="457200" indent="-45720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cs-CZ" sz="1800" dirty="0"/>
              <a:t>obnovu nebo vybudování </a:t>
            </a:r>
            <a:r>
              <a:rPr lang="cs-CZ" sz="1800" b="1" dirty="0"/>
              <a:t>veřejných hřišť a sportovišť</a:t>
            </a:r>
            <a:r>
              <a:rPr lang="cs-CZ" sz="1800" dirty="0"/>
              <a:t>, dětských dopravních hřišť,</a:t>
            </a:r>
          </a:p>
          <a:p>
            <a:r>
              <a:rPr lang="cs-CZ" sz="1800" dirty="0"/>
              <a:t>Musí sloužit široké veřejnosti a nesmí být komerčně využívány a sloužit k provozování ekonomické činnosti. </a:t>
            </a:r>
          </a:p>
          <a:p>
            <a:pPr marL="0" lvl="1" indent="0">
              <a:spcBef>
                <a:spcPts val="0"/>
              </a:spcBef>
              <a:spcAft>
                <a:spcPts val="1000"/>
              </a:spcAft>
            </a:pPr>
            <a:r>
              <a:rPr lang="cs-CZ" sz="1900" b="1" dirty="0"/>
              <a:t>Max. výše dotace: 2 mil. Kč</a:t>
            </a:r>
          </a:p>
          <a:p>
            <a:endParaRPr lang="cs-CZ" sz="18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95536" y="1628801"/>
            <a:ext cx="8291264" cy="420047"/>
          </a:xfrm>
        </p:spPr>
        <p:txBody>
          <a:bodyPr/>
          <a:lstStyle/>
          <a:p>
            <a:r>
              <a:rPr lang="cs-CZ" sz="2400" dirty="0"/>
              <a:t>DT H - Podpora budování a obnovy míst aktivního a pasivního odpočinku</a:t>
            </a:r>
          </a:p>
        </p:txBody>
      </p:sp>
    </p:spTree>
    <p:extLst>
      <p:ext uri="{BB962C8B-B14F-4D97-AF65-F5344CB8AC3E}">
        <p14:creationId xmlns:p14="http://schemas.microsoft.com/office/powerpoint/2010/main" val="2439310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1800" dirty="0"/>
              <a:t>Budou podporovány akce zaměřené </a:t>
            </a:r>
            <a:r>
              <a:rPr lang="cs-CZ" sz="1800" b="1" dirty="0"/>
              <a:t>na obnovu veřejných budov</a:t>
            </a:r>
            <a:r>
              <a:rPr lang="cs-CZ" sz="1800" dirty="0"/>
              <a:t>, jejichž provoz je plně hrazen z obecního rozpočtu. Jedná se o:</a:t>
            </a:r>
          </a:p>
          <a:p>
            <a:pPr marL="342900" indent="-342900">
              <a:spcBef>
                <a:spcPts val="500"/>
              </a:spcBef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cs-CZ" sz="1800" dirty="0"/>
              <a:t>kulturní domy,</a:t>
            </a:r>
          </a:p>
          <a:p>
            <a:pPr marL="342900" indent="-342900">
              <a:spcBef>
                <a:spcPts val="500"/>
              </a:spcBef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cs-CZ" sz="1800" dirty="0"/>
              <a:t>školní budovy (cílem projektu není navýšit kapacitu), včetně družiny, školní kuchyně a jídelny,</a:t>
            </a:r>
          </a:p>
          <a:p>
            <a:pPr marL="342900" indent="-342900">
              <a:spcBef>
                <a:spcPts val="500"/>
              </a:spcBef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cs-CZ" sz="1800" dirty="0"/>
              <a:t>knihovny,</a:t>
            </a:r>
          </a:p>
          <a:p>
            <a:pPr marL="342900" indent="-342900">
              <a:spcBef>
                <a:spcPts val="500"/>
              </a:spcBef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cs-CZ" sz="1800" dirty="0"/>
              <a:t>budovy se sídlem OÚ</a:t>
            </a:r>
          </a:p>
          <a:p>
            <a:pPr marL="342900" indent="-342900">
              <a:spcBef>
                <a:spcPts val="500"/>
              </a:spcBef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cs-CZ" sz="1800" dirty="0"/>
              <a:t>multifunkční domy.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cs-CZ" sz="1800" b="1" dirty="0"/>
              <a:t>Záměr OK: Vnitřní rekonstrukce + obálka budovy, výměna kotle.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cs-CZ" sz="1800" dirty="0">
                <a:solidFill>
                  <a:srgbClr val="FF0000"/>
                </a:solidFill>
              </a:rPr>
              <a:t>Záměr KO: obálka budovy, výměna kotle</a:t>
            </a:r>
          </a:p>
          <a:p>
            <a:pPr marL="0" lvl="1" indent="0">
              <a:spcBef>
                <a:spcPts val="500"/>
              </a:spcBef>
              <a:spcAft>
                <a:spcPts val="500"/>
              </a:spcAft>
            </a:pPr>
            <a:r>
              <a:rPr lang="cs-CZ" sz="1900" b="1" dirty="0"/>
              <a:t>Max. výše dotace: 10 mil. Kč / 20 mil. Kč</a:t>
            </a:r>
          </a:p>
          <a:p>
            <a:pPr marL="342900" indent="-342900">
              <a:spcBef>
                <a:spcPts val="500"/>
              </a:spcBef>
              <a:spcAft>
                <a:spcPts val="500"/>
              </a:spcAft>
              <a:buFont typeface="Arial" panose="020B0604020202020204" pitchFamily="34" charset="0"/>
              <a:buChar char="•"/>
            </a:pPr>
            <a:endParaRPr lang="cs-CZ" sz="18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dirty="0"/>
              <a:t>DT E - Rekonstrukce a přestavba veřejných budov</a:t>
            </a:r>
          </a:p>
        </p:txBody>
      </p:sp>
    </p:spTree>
    <p:extLst>
      <p:ext uri="{BB962C8B-B14F-4D97-AF65-F5344CB8AC3E}">
        <p14:creationId xmlns:p14="http://schemas.microsoft.com/office/powerpoint/2010/main" val="13380766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539552" y="2492896"/>
            <a:ext cx="8291264" cy="504056"/>
          </a:xfrm>
        </p:spPr>
        <p:txBody>
          <a:bodyPr/>
          <a:lstStyle/>
          <a:p>
            <a:pPr algn="ctr"/>
            <a:r>
              <a:rPr lang="cs-CZ" dirty="0"/>
              <a:t>Děkuji a přeji mnoho úspěchů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395536" y="4005064"/>
            <a:ext cx="8291264" cy="2448272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sz="1800" dirty="0">
                <a:solidFill>
                  <a:srgbClr val="00AF3F"/>
                </a:solidFill>
              </a:rPr>
              <a:t>Ing. Miroslava Tichá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sz="1800" dirty="0">
                <a:solidFill>
                  <a:srgbClr val="00AF3F"/>
                </a:solidFill>
              </a:rPr>
              <a:t>ředitelka odboru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cs-CZ" sz="1800" dirty="0">
                <a:solidFill>
                  <a:srgbClr val="00AF3F"/>
                </a:solidFill>
              </a:rPr>
              <a:t>Odbor správy národních programů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cs-CZ" sz="1800" dirty="0">
                <a:solidFill>
                  <a:srgbClr val="00AF3F"/>
                </a:solidFill>
              </a:rPr>
              <a:t/>
            </a:r>
            <a:br>
              <a:rPr lang="cs-CZ" sz="1800" dirty="0">
                <a:solidFill>
                  <a:srgbClr val="00AF3F"/>
                </a:solidFill>
              </a:rPr>
            </a:br>
            <a:r>
              <a:rPr lang="cs-CZ" sz="1800" dirty="0">
                <a:solidFill>
                  <a:srgbClr val="00AF3F"/>
                </a:solidFill>
              </a:rPr>
              <a:t>e-mail: </a:t>
            </a:r>
            <a:r>
              <a:rPr lang="cs-CZ" sz="1800" dirty="0">
                <a:solidFill>
                  <a:srgbClr val="00AF3F"/>
                </a:solidFill>
                <a:hlinkClick r:id="rId2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Miroslava.Ticha</a:t>
            </a:r>
            <a:r>
              <a:rPr lang="cs-CZ" sz="1800" dirty="0">
                <a:solidFill>
                  <a:srgbClr val="00AF3F"/>
                </a:solidFill>
                <a:hlinkClick r:id="rId2"/>
              </a:rPr>
              <a:t>@mmr.cz</a:t>
            </a:r>
            <a:r>
              <a:rPr lang="cs-CZ" sz="1800" dirty="0">
                <a:solidFill>
                  <a:srgbClr val="00AF3F"/>
                </a:solidFill>
              </a:rPr>
              <a:t/>
            </a:r>
            <a:br>
              <a:rPr lang="cs-CZ" sz="1800" dirty="0">
                <a:solidFill>
                  <a:srgbClr val="00AF3F"/>
                </a:solidFill>
              </a:rPr>
            </a:br>
            <a:r>
              <a:rPr lang="cs-CZ" sz="1800" dirty="0">
                <a:solidFill>
                  <a:srgbClr val="00AF3F"/>
                </a:solidFill>
              </a:rPr>
              <a:t>tel.: 234 154 189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6454540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79762" y="1196752"/>
            <a:ext cx="8291264" cy="504056"/>
          </a:xfrm>
        </p:spPr>
        <p:txBody>
          <a:bodyPr/>
          <a:lstStyle/>
          <a:p>
            <a:pPr algn="ctr"/>
            <a:r>
              <a:rPr lang="cs-CZ" dirty="0"/>
              <a:t>Národní dotační programy 2022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8B301C3-B320-4A60-AFB1-F8CAB1459D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988840"/>
            <a:ext cx="8291264" cy="4176464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sz="2000" b="1" dirty="0"/>
              <a:t>Aktuálně vyhlášené výzvy: </a:t>
            </a:r>
          </a:p>
          <a:p>
            <a:pPr marL="342900" indent="-3429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b="1" dirty="0"/>
              <a:t>Podpora rozvoje regionů 2019+ </a:t>
            </a:r>
            <a:r>
              <a:rPr lang="cs-CZ" sz="2000" b="1" dirty="0" smtClean="0"/>
              <a:t>(2,1 mld. </a:t>
            </a:r>
            <a:r>
              <a:rPr lang="cs-CZ" sz="2000" b="1" dirty="0"/>
              <a:t>Kč)</a:t>
            </a:r>
          </a:p>
          <a:p>
            <a:pPr marL="342900" indent="-3429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b="1" dirty="0"/>
              <a:t>Bezbariérové obce (15 mil. Kč)</a:t>
            </a:r>
          </a:p>
          <a:p>
            <a:pPr marL="342900" indent="-3429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b="1" dirty="0"/>
              <a:t>Obnova obecního a krajského majetku po živelní pohromě (1,4 mld. Kč)</a:t>
            </a:r>
          </a:p>
          <a:p>
            <a:pPr marL="342900" indent="-3429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b="1" dirty="0"/>
              <a:t>Národních program podpory cestovního ruchu v regionech (200 mil. Kč)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sz="2000" dirty="0"/>
              <a:t>Připravované výzvy:</a:t>
            </a:r>
          </a:p>
          <a:p>
            <a:pPr marL="342900" indent="-3429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dirty="0"/>
              <a:t>Podpora bydlení</a:t>
            </a:r>
          </a:p>
          <a:p>
            <a:pPr marL="342900" indent="-3429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dirty="0"/>
              <a:t>Územní plán </a:t>
            </a:r>
          </a:p>
          <a:p>
            <a:pPr marL="342900" indent="-3429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dirty="0"/>
              <a:t>Podpora architektonických a urbanistických soutěží 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sz="20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67347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95536" y="1052736"/>
            <a:ext cx="8291264" cy="504056"/>
          </a:xfrm>
        </p:spPr>
        <p:txBody>
          <a:bodyPr/>
          <a:lstStyle/>
          <a:p>
            <a:r>
              <a:rPr lang="cs-CZ" dirty="0"/>
              <a:t>Národní program podpory cestovního ruchu v regionech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2060848"/>
            <a:ext cx="8291264" cy="4392488"/>
          </a:xfrm>
        </p:spPr>
        <p:txBody>
          <a:bodyPr>
            <a:noAutofit/>
          </a:bodyPr>
          <a:lstStyle/>
          <a:p>
            <a:r>
              <a:rPr lang="cs-CZ" sz="2000" b="1" dirty="0"/>
              <a:t>Podprogram Rozvoj základní a doprovodné infrastruktury cestovního ruchu</a:t>
            </a:r>
            <a:endParaRPr lang="cs-CZ" sz="2000" dirty="0"/>
          </a:p>
          <a:p>
            <a:pPr algn="just" defTabSz="828000">
              <a:spcBef>
                <a:spcPts val="0"/>
              </a:spcBef>
            </a:pPr>
            <a:r>
              <a:rPr lang="cs-CZ" sz="1800" dirty="0"/>
              <a:t>Zaměření: 	monitoring návštěvnosti, navigační a informační 			</a:t>
            </a:r>
            <a:r>
              <a:rPr lang="cs-CZ" sz="1800" dirty="0" smtClean="0"/>
              <a:t>	systémy</a:t>
            </a:r>
            <a:r>
              <a:rPr lang="cs-CZ" sz="1800" dirty="0"/>
              <a:t>, doplňkové služby a vybavenost dálkových a 			regionálních tras, úprava lyžařských běžkařských tratí, 		</a:t>
            </a:r>
            <a:r>
              <a:rPr lang="cs-CZ" sz="1800" dirty="0" smtClean="0"/>
              <a:t>	ekologicky </a:t>
            </a:r>
            <a:r>
              <a:rPr lang="cs-CZ" sz="1800" dirty="0"/>
              <a:t>šetrná doprava návštěvníků, turistická 			doprovodná infrastruktura v regionu, doplňková 			</a:t>
            </a:r>
            <a:r>
              <a:rPr lang="cs-CZ" sz="1800" dirty="0" smtClean="0"/>
              <a:t>	infrastruktura </a:t>
            </a:r>
            <a:r>
              <a:rPr lang="cs-CZ" sz="1800" dirty="0"/>
              <a:t>kempů, expozice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sz="1800" dirty="0"/>
              <a:t>Možní příjemci:	obce, organizace zřízené územně samosprávnými 		</a:t>
            </a:r>
            <a:r>
              <a:rPr lang="cs-CZ" sz="1800" dirty="0" smtClean="0"/>
              <a:t>	celky</a:t>
            </a:r>
            <a:r>
              <a:rPr lang="cs-CZ" sz="1800" dirty="0"/>
              <a:t>, dobrovolné svazky obcí, podnikatelské subjekty, 		NNO působící v CR, TIC, církve a náboženské 			společnosti, organizace DM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sz="1800" dirty="0"/>
              <a:t>Max. výše dotace (Kč): 		10 000 000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sz="1800" dirty="0"/>
              <a:t>% výše dotace / vlastní zdroje: 	50% / 50%</a:t>
            </a:r>
          </a:p>
        </p:txBody>
      </p:sp>
    </p:spTree>
    <p:extLst>
      <p:ext uri="{BB962C8B-B14F-4D97-AF65-F5344CB8AC3E}">
        <p14:creationId xmlns:p14="http://schemas.microsoft.com/office/powerpoint/2010/main" val="20566870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95536" y="1052736"/>
            <a:ext cx="8291264" cy="504056"/>
          </a:xfrm>
        </p:spPr>
        <p:txBody>
          <a:bodyPr/>
          <a:lstStyle/>
          <a:p>
            <a:r>
              <a:rPr lang="cs-CZ" dirty="0"/>
              <a:t>Obnova obecního a krajského majetku po živelních pohromách</a:t>
            </a:r>
          </a:p>
        </p:txBody>
      </p:sp>
      <p:sp>
        <p:nvSpPr>
          <p:cNvPr id="7" name="Zástupný symbol pro obsah 1">
            <a:extLst>
              <a:ext uri="{FF2B5EF4-FFF2-40B4-BE49-F238E27FC236}">
                <a16:creationId xmlns:a16="http://schemas.microsoft.com/office/drawing/2014/main" id="{B4B02AEE-34BE-4007-B449-C8588C5E3D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288" y="2060575"/>
            <a:ext cx="8291512" cy="4392613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5500" dirty="0"/>
              <a:t>Cíl: Přispět k obnově základních funkcí území zabezpečovaných v působnosti územních samosprávných celků a tím odstranit nebo omezit možné důsledky pohrom spočívající v narušení plynulosti, dostupnosti a kvality výkonu veřejné správy. Dotace slouží k rekonstrukci nebo </a:t>
            </a:r>
            <a:r>
              <a:rPr lang="cs-CZ" sz="5500" dirty="0" smtClean="0"/>
              <a:t>opravě </a:t>
            </a:r>
            <a:r>
              <a:rPr lang="cs-CZ" sz="5500" dirty="0"/>
              <a:t>obecního a krajského majetku postiženého živelní </a:t>
            </a:r>
            <a:r>
              <a:rPr lang="cs-CZ" sz="5500" dirty="0" smtClean="0"/>
              <a:t>pohromou, popř. pořízení nového majetku plnící tutéž funkci.</a:t>
            </a:r>
            <a:endParaRPr lang="cs-CZ" sz="5500" dirty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endParaRPr lang="cs-CZ" dirty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5500" dirty="0"/>
              <a:t>Dotační tituly: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5500" b="1" dirty="0"/>
              <a:t>DT č. 1 - pro dané území byl vyhlášen stav nebezpečí nebo nouzový stav </a:t>
            </a:r>
            <a:r>
              <a:rPr lang="cs-CZ" sz="5500" dirty="0"/>
              <a:t>(vyhlašován na základě strategie vlády pro obnovu území</a:t>
            </a:r>
            <a:r>
              <a:rPr lang="cs-CZ" sz="5500" dirty="0" smtClean="0"/>
              <a:t>) // tornádo 2021</a:t>
            </a:r>
            <a:endParaRPr lang="cs-CZ" sz="5500" dirty="0"/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5500" b="1" dirty="0"/>
              <a:t>DT č. 2 - pro území, kde nebyl vyhlášen stav nebezpečí nebo nouzový stav </a:t>
            </a:r>
            <a:r>
              <a:rPr lang="cs-CZ" sz="5500" dirty="0"/>
              <a:t>(vyhlašován každoročně</a:t>
            </a:r>
            <a:r>
              <a:rPr lang="cs-CZ" sz="5500" dirty="0" smtClean="0"/>
              <a:t>) // živelní pohroma 2020</a:t>
            </a:r>
            <a:endParaRPr lang="cs-CZ" sz="5500" dirty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endParaRPr lang="cs-CZ" sz="5500" dirty="0" smtClean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5500" dirty="0" smtClean="0"/>
              <a:t>Výše </a:t>
            </a:r>
            <a:r>
              <a:rPr lang="cs-CZ" sz="5500" dirty="0"/>
              <a:t>dotace pro DT </a:t>
            </a:r>
            <a:r>
              <a:rPr lang="cs-CZ" sz="5500" dirty="0" smtClean="0"/>
              <a:t>1: </a:t>
            </a:r>
            <a:r>
              <a:rPr lang="cs-CZ" sz="5500" dirty="0"/>
              <a:t>obce </a:t>
            </a:r>
            <a:r>
              <a:rPr lang="cs-CZ" sz="5500" dirty="0" smtClean="0"/>
              <a:t>až 70</a:t>
            </a:r>
            <a:r>
              <a:rPr lang="cs-CZ" sz="5500" dirty="0"/>
              <a:t>%, kraje </a:t>
            </a:r>
            <a:r>
              <a:rPr lang="cs-CZ" sz="5500" dirty="0" smtClean="0"/>
              <a:t>až 60 </a:t>
            </a:r>
            <a:r>
              <a:rPr lang="cs-CZ" sz="5500" dirty="0"/>
              <a:t>%, min. </a:t>
            </a:r>
            <a:r>
              <a:rPr lang="cs-CZ" sz="5500" dirty="0" smtClean="0"/>
              <a:t>500 </a:t>
            </a:r>
            <a:r>
              <a:rPr lang="cs-CZ" sz="5500" dirty="0"/>
              <a:t>tisíc Kč;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5500" dirty="0" smtClean="0"/>
              <a:t>Výše </a:t>
            </a:r>
            <a:r>
              <a:rPr lang="cs-CZ" sz="5500" dirty="0"/>
              <a:t>dotace pro DT 2: obce </a:t>
            </a:r>
            <a:r>
              <a:rPr lang="cs-CZ" sz="5500" dirty="0" smtClean="0"/>
              <a:t>až 70</a:t>
            </a:r>
            <a:r>
              <a:rPr lang="cs-CZ" sz="5500" dirty="0"/>
              <a:t>%, kraje 40 %, min. 200 tisíc Kč; </a:t>
            </a:r>
            <a:r>
              <a:rPr lang="cs-CZ" sz="5500" dirty="0" smtClean="0"/>
              <a:t>max. 10 mil. Kč</a:t>
            </a:r>
            <a:endParaRPr lang="cs-CZ" sz="5500" dirty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5500" dirty="0"/>
              <a:t>Žadatel: obec nebo kraj</a:t>
            </a:r>
          </a:p>
        </p:txBody>
      </p:sp>
    </p:spTree>
    <p:extLst>
      <p:ext uri="{BB962C8B-B14F-4D97-AF65-F5344CB8AC3E}">
        <p14:creationId xmlns:p14="http://schemas.microsoft.com/office/powerpoint/2010/main" val="26374380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95536" y="1052736"/>
            <a:ext cx="8291264" cy="504056"/>
          </a:xfrm>
        </p:spPr>
        <p:txBody>
          <a:bodyPr/>
          <a:lstStyle/>
          <a:p>
            <a:r>
              <a:rPr lang="cs-CZ" dirty="0"/>
              <a:t>Bezbariérové obce od roku 2017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1556792"/>
            <a:ext cx="8291264" cy="4896544"/>
          </a:xfrm>
        </p:spPr>
        <p:txBody>
          <a:bodyPr>
            <a:noAutofit/>
          </a:bodyPr>
          <a:lstStyle/>
          <a:p>
            <a:r>
              <a:rPr lang="cs-CZ" sz="2000" b="1" dirty="0"/>
              <a:t>Odstraňování bariér v budovách domů s pečovatelskou službou a v budovách městských a obecních úřadů</a:t>
            </a:r>
            <a:endParaRPr lang="cs-CZ" sz="2000" dirty="0"/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cs-CZ" sz="1800" dirty="0"/>
              <a:t>Zaměření: 	Cílem podprogramu je zajistit státní podporu 			</a:t>
            </a:r>
            <a:r>
              <a:rPr lang="cs-CZ" sz="1800" dirty="0" smtClean="0"/>
              <a:t>	investičních </a:t>
            </a:r>
            <a:r>
              <a:rPr lang="cs-CZ" sz="1800" dirty="0"/>
              <a:t>a neinvestičních záměrů při odstraňování 		bariér v budovách MěÚ a OÚ, v budovách domů 			s PS náležících do komplexních řetězců 				bezbariérových tras v obcích.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sz="1800" dirty="0"/>
              <a:t>DT č. 1 – Odstraňování bariér v budovách domů s PS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sz="1800" dirty="0"/>
              <a:t>DT č. 2 – Odstraňování bariér v budovách </a:t>
            </a:r>
            <a:r>
              <a:rPr lang="cs-CZ" sz="1800" dirty="0" err="1"/>
              <a:t>MěÚ</a:t>
            </a:r>
            <a:r>
              <a:rPr lang="cs-CZ" sz="1800" dirty="0"/>
              <a:t> a OÚ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sz="1800" dirty="0"/>
              <a:t>Příjemci dotace: 	obec, jejíž záměry bezbariérových tras byly 			</a:t>
            </a:r>
            <a:r>
              <a:rPr lang="cs-CZ" sz="1800" dirty="0" smtClean="0"/>
              <a:t>	schváleny </a:t>
            </a:r>
            <a:r>
              <a:rPr lang="cs-CZ" sz="1800" dirty="0"/>
              <a:t>Řídícím výborem Národního 				rozvojového programu mobility pro všechny. 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sz="1800" dirty="0"/>
              <a:t>Max. výše dotace (Kč): 	</a:t>
            </a:r>
            <a:r>
              <a:rPr lang="cs-CZ" sz="1800" dirty="0" smtClean="0"/>
              <a:t>	není </a:t>
            </a:r>
            <a:r>
              <a:rPr lang="cs-CZ" sz="1800" dirty="0"/>
              <a:t>stanovena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sz="1800" dirty="0"/>
              <a:t>% výše dotace/vlastní zdroje:	50% / 50%</a:t>
            </a:r>
          </a:p>
        </p:txBody>
      </p:sp>
    </p:spTree>
    <p:extLst>
      <p:ext uri="{BB962C8B-B14F-4D97-AF65-F5344CB8AC3E}">
        <p14:creationId xmlns:p14="http://schemas.microsoft.com/office/powerpoint/2010/main" val="8666820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95536" y="1052736"/>
            <a:ext cx="8291264" cy="504056"/>
          </a:xfrm>
        </p:spPr>
        <p:txBody>
          <a:bodyPr/>
          <a:lstStyle/>
          <a:p>
            <a:r>
              <a:rPr lang="cs-CZ" dirty="0"/>
              <a:t>Bezbariérové obce od roku 2017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395536" y="1844824"/>
            <a:ext cx="8291264" cy="4608512"/>
          </a:xfrm>
        </p:spPr>
        <p:txBody>
          <a:bodyPr>
            <a:normAutofit/>
          </a:bodyPr>
          <a:lstStyle/>
          <a:p>
            <a:r>
              <a:rPr lang="cs-CZ" sz="2000" b="1" dirty="0" err="1"/>
              <a:t>Euroklíč</a:t>
            </a:r>
            <a:endParaRPr lang="cs-CZ" sz="2000" dirty="0"/>
          </a:p>
          <a:p>
            <a:pPr algn="just"/>
            <a:r>
              <a:rPr lang="cs-CZ" sz="1900" dirty="0"/>
              <a:t>Zaměření: 	Cílem podprogramu je zajistit osobám se sníženou 		schopností pohybu rychlou dostupnost veřejných 			sociálních a technických kompenzačních zařízení tím, 		že budou tato zařízení osazena jednotným 			</a:t>
            </a:r>
            <a:r>
              <a:rPr lang="cs-CZ" sz="1900" dirty="0" err="1"/>
              <a:t>eurozámkem</a:t>
            </a:r>
            <a:r>
              <a:rPr lang="cs-CZ" sz="1900" dirty="0"/>
              <a:t> a současně bude systémově zajištěna 		distribuce </a:t>
            </a:r>
            <a:r>
              <a:rPr lang="cs-CZ" sz="1900" dirty="0" err="1"/>
              <a:t>euroklíčů</a:t>
            </a:r>
            <a:r>
              <a:rPr lang="cs-CZ" sz="1900" dirty="0"/>
              <a:t>.</a:t>
            </a:r>
          </a:p>
          <a:p>
            <a:r>
              <a:rPr lang="cs-CZ" sz="1900" dirty="0"/>
              <a:t>Příjemci dotace: 	Nevládní neziskové organizace v ČR </a:t>
            </a:r>
          </a:p>
          <a:p>
            <a:r>
              <a:rPr lang="cs-CZ" sz="1900" dirty="0"/>
              <a:t>% výše dotace: 		100 %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8782783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95536" y="1052736"/>
            <a:ext cx="8291264" cy="504056"/>
          </a:xfrm>
        </p:spPr>
        <p:txBody>
          <a:bodyPr/>
          <a:lstStyle/>
          <a:p>
            <a:r>
              <a:rPr lang="cs-CZ" dirty="0"/>
              <a:t>Podpora rozvoje regionů 2019+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1772816"/>
            <a:ext cx="8291264" cy="468052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sz="1900" b="1" dirty="0"/>
              <a:t>Podprogram Podpora obnovy a rozvoje venkova </a:t>
            </a:r>
            <a:endParaRPr lang="cs-CZ" sz="19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1900" dirty="0"/>
              <a:t>DT A – Podpora obnovy místních komunikací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1900" dirty="0"/>
              <a:t>DT B – Podpora obnovy sportovní infrastruktury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1900" dirty="0"/>
              <a:t>DT E – Rekonstrukce a přestavba veřejných budov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1900" dirty="0"/>
              <a:t>DT H – Podpora budování a obnovy míst aktivního a pasivního odpočinku 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cs-CZ" sz="1900" dirty="0"/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sz="1900" dirty="0"/>
              <a:t>Příjemci dotace: 		obce do 3 tis. obyvatel 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sz="1900" dirty="0"/>
              <a:t>Max. výše dotace (Kč):	dle jednotlivých DT (100 tis. Kč až 10 mil. Kč)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sz="1900" dirty="0"/>
              <a:t>% výše dotace / vlastní zdroje: 	80% / 20%</a:t>
            </a:r>
          </a:p>
        </p:txBody>
      </p:sp>
    </p:spTree>
    <p:extLst>
      <p:ext uri="{BB962C8B-B14F-4D97-AF65-F5344CB8AC3E}">
        <p14:creationId xmlns:p14="http://schemas.microsoft.com/office/powerpoint/2010/main" val="24459723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95536" y="1052736"/>
            <a:ext cx="8291264" cy="504056"/>
          </a:xfrm>
        </p:spPr>
        <p:txBody>
          <a:bodyPr/>
          <a:lstStyle/>
          <a:p>
            <a:r>
              <a:rPr lang="cs-CZ" dirty="0"/>
              <a:t>Podpora rozvoje regionů 2019+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sz="2000" b="1" dirty="0"/>
              <a:t>Podprogram Podpora obcí s </a:t>
            </a:r>
            <a:r>
              <a:rPr lang="cs-CZ" sz="2000" b="1" dirty="0" smtClean="0"/>
              <a:t>3 000 </a:t>
            </a:r>
            <a:r>
              <a:rPr lang="cs-CZ" sz="2000" b="1" dirty="0"/>
              <a:t>až 10 000 obyvateli </a:t>
            </a:r>
            <a:endParaRPr lang="cs-CZ" sz="2000" dirty="0"/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cs-CZ" sz="2000" dirty="0"/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sz="2000" dirty="0"/>
              <a:t>DT A – Podpora obnovy místních komunikací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sz="2000" dirty="0"/>
              <a:t>DT B – Podpora obnovy sportovní infrastruktury 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sz="2000" dirty="0"/>
              <a:t>DT E – Rekonstrukce a přestavba veřejných budov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cs-CZ" sz="2000" dirty="0"/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sz="2000" dirty="0"/>
              <a:t>Příjemci dotace: 	obce do 10 tis. obyvatel 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sz="2000" dirty="0"/>
              <a:t>Max. výše dotace (Kč):	dle jednotlivých DT (500 tis. Kč až 20 mil. Kč)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sz="2000" dirty="0"/>
              <a:t>% výše dotace / vlastní zdroje: 	70% / 30%</a:t>
            </a:r>
          </a:p>
        </p:txBody>
      </p:sp>
    </p:spTree>
    <p:extLst>
      <p:ext uri="{BB962C8B-B14F-4D97-AF65-F5344CB8AC3E}">
        <p14:creationId xmlns:p14="http://schemas.microsoft.com/office/powerpoint/2010/main" val="35302880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sz="2100" dirty="0"/>
              <a:t>Budou podporovány akce zaměřené na obnovu místních komunikací a jejich součástí dle zákona č. 13/1997 Sb., o pozemních komunikacích, ve znění pozdějších předpisů, konkrétně na:</a:t>
            </a:r>
          </a:p>
          <a:p>
            <a:pPr marL="342900" indent="-342900"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cs-CZ" sz="1900" dirty="0"/>
              <a:t>všechny konstrukční vrstvy vozovek a krajnic, odpočívky, přidružené a přídatné pruhy, parkovací zálivy včetně zastávkových pruhů linkové osobní dopravy; </a:t>
            </a:r>
          </a:p>
          <a:p>
            <a:pPr marL="342900" indent="-342900"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cs-CZ" sz="1900" dirty="0"/>
              <a:t>místní komunikace vedené na mostních objektech (nadjezdy), včetně těchto objektů; </a:t>
            </a:r>
          </a:p>
          <a:p>
            <a:pPr marL="342900" indent="-342900"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cs-CZ" sz="1900" dirty="0" smtClean="0"/>
              <a:t>dále </a:t>
            </a:r>
            <a:r>
              <a:rPr lang="cs-CZ" sz="1900" dirty="0"/>
              <a:t>pokud jsou nedílnou součástí obnovy dané místní komunikace</a:t>
            </a:r>
            <a:r>
              <a:rPr lang="cs-CZ" sz="1900" dirty="0" smtClean="0"/>
              <a:t>:</a:t>
            </a:r>
          </a:p>
          <a:p>
            <a:pPr marL="1085850" lvl="1" indent="-342900">
              <a:spcBef>
                <a:spcPts val="500"/>
              </a:spcBef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cs-CZ" sz="1800" dirty="0" smtClean="0"/>
              <a:t>obnovu </a:t>
            </a:r>
            <a:r>
              <a:rPr lang="cs-CZ" sz="1800" dirty="0"/>
              <a:t>kanalizace, včetně úprav k odvádění vody (jen tehdy, slouží-li výlučně k odvádění povrchových vod z této komunikace</a:t>
            </a:r>
            <a:r>
              <a:rPr lang="cs-CZ" sz="1800" dirty="0" smtClean="0"/>
              <a:t>),</a:t>
            </a:r>
          </a:p>
          <a:p>
            <a:pPr marL="1085850" lvl="1" indent="-342900">
              <a:spcBef>
                <a:spcPts val="500"/>
              </a:spcBef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cs-CZ" sz="1800" dirty="0" smtClean="0"/>
              <a:t>obnovu </a:t>
            </a:r>
            <a:r>
              <a:rPr lang="cs-CZ" sz="1800" dirty="0"/>
              <a:t>propustků, ostatních povrchových odvodňovacích zařízení, galérií, opěrných, zárubních, obkladních a parapetních zdí, taras, násypů a svahů, dělicích pásů, příkopů.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endParaRPr lang="cs-CZ" sz="1900" dirty="0" smtClean="0"/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cs-CZ" sz="1900" b="1" dirty="0" smtClean="0"/>
              <a:t>Max. výše dotace: 10 mil. Kč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dirty="0"/>
              <a:t>DT A - Podpora obnovy místních komunikací</a:t>
            </a:r>
          </a:p>
        </p:txBody>
      </p:sp>
    </p:spTree>
    <p:extLst>
      <p:ext uri="{BB962C8B-B14F-4D97-AF65-F5344CB8AC3E}">
        <p14:creationId xmlns:p14="http://schemas.microsoft.com/office/powerpoint/2010/main" val="1601892632"/>
      </p:ext>
    </p:extLst>
  </p:cSld>
  <p:clrMapOvr>
    <a:masterClrMapping/>
  </p:clrMapOvr>
</p:sld>
</file>

<file path=ppt/theme/theme1.xml><?xml version="1.0" encoding="utf-8"?>
<a:theme xmlns:a="http://schemas.openxmlformats.org/drawingml/2006/main" name="MMR_klas">
  <a:themeElements>
    <a:clrScheme name="Barvy MMR">
      <a:dk1>
        <a:sysClr val="windowText" lastClr="000000"/>
      </a:dk1>
      <a:lt1>
        <a:sysClr val="window" lastClr="FFFFFF"/>
      </a:lt1>
      <a:dk2>
        <a:srgbClr val="262626"/>
      </a:dk2>
      <a:lt2>
        <a:srgbClr val="EEECE1"/>
      </a:lt2>
      <a:accent1>
        <a:srgbClr val="000099"/>
      </a:accent1>
      <a:accent2>
        <a:srgbClr val="00AF3F"/>
      </a:accent2>
      <a:accent3>
        <a:srgbClr val="F9E300"/>
      </a:accent3>
      <a:accent4>
        <a:srgbClr val="E21C18"/>
      </a:accent4>
      <a:accent5>
        <a:srgbClr val="24A7AF"/>
      </a:accent5>
      <a:accent6>
        <a:srgbClr val="868686"/>
      </a:accent6>
      <a:hlink>
        <a:srgbClr val="00AF3F"/>
      </a:hlink>
      <a:folHlink>
        <a:srgbClr val="868686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2526</TotalTime>
  <Words>1205</Words>
  <Application>Microsoft Office PowerPoint</Application>
  <PresentationFormat>Předvádění na obrazovce (4:3)</PresentationFormat>
  <Paragraphs>101</Paragraphs>
  <Slides>13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7" baseType="lpstr">
      <vt:lpstr>Arial</vt:lpstr>
      <vt:lpstr>Calibri</vt:lpstr>
      <vt:lpstr>Wingdings</vt:lpstr>
      <vt:lpstr>MMR_klas</vt:lpstr>
      <vt:lpstr>Ministerstvo pro místní rozvoj ČR  Národní dotační programy 2022 </vt:lpstr>
      <vt:lpstr>Národní dotační programy 2022</vt:lpstr>
      <vt:lpstr>Národní program podpory cestovního ruchu v regionech</vt:lpstr>
      <vt:lpstr>Obnova obecního a krajského majetku po živelních pohromách</vt:lpstr>
      <vt:lpstr>Bezbariérové obce od roku 2017</vt:lpstr>
      <vt:lpstr>Bezbariérové obce od roku 2017</vt:lpstr>
      <vt:lpstr>Podpora rozvoje regionů 2019+</vt:lpstr>
      <vt:lpstr>Podpora rozvoje regionů 2019+</vt:lpstr>
      <vt:lpstr>DT A - Podpora obnovy místních komunikací</vt:lpstr>
      <vt:lpstr>DT B - Podpora obnovy sportovní infrastruktury</vt:lpstr>
      <vt:lpstr>DT H - Podpora budování a obnovy míst aktivního a pasivního odpočinku</vt:lpstr>
      <vt:lpstr>DT E - Rekonstrukce a přestavba veřejných budov</vt:lpstr>
      <vt:lpstr>Děkuji a přeji mnoho úspěchů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Vaner Lukáš</dc:creator>
  <cp:lastModifiedBy>Tichá Miroslava</cp:lastModifiedBy>
  <cp:revision>146</cp:revision>
  <cp:lastPrinted>2018-09-05T14:15:26Z</cp:lastPrinted>
  <dcterms:created xsi:type="dcterms:W3CDTF">2014-02-26T13:05:03Z</dcterms:created>
  <dcterms:modified xsi:type="dcterms:W3CDTF">2021-11-08T06:35:32Z</dcterms:modified>
</cp:coreProperties>
</file>