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69" r:id="rId2"/>
    <p:sldId id="362" r:id="rId3"/>
    <p:sldId id="343" r:id="rId4"/>
    <p:sldId id="363" r:id="rId5"/>
    <p:sldId id="345" r:id="rId6"/>
    <p:sldId id="346" r:id="rId7"/>
    <p:sldId id="347" r:id="rId8"/>
    <p:sldId id="348" r:id="rId9"/>
    <p:sldId id="327" r:id="rId10"/>
    <p:sldId id="364" r:id="rId11"/>
    <p:sldId id="368" r:id="rId12"/>
    <p:sldId id="331" r:id="rId13"/>
    <p:sldId id="351" r:id="rId1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42" autoAdjust="0"/>
    <p:restoredTop sz="91971" autoAdjust="0"/>
  </p:normalViewPr>
  <p:slideViewPr>
    <p:cSldViewPr>
      <p:cViewPr varScale="1">
        <p:scale>
          <a:sx n="121" d="100"/>
          <a:sy n="121" d="100"/>
        </p:scale>
        <p:origin x="145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1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3552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08.11.2021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08.11.2021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998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098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Žadatel</a:t>
            </a:r>
            <a:r>
              <a:rPr lang="cs-CZ" baseline="0" dirty="0"/>
              <a:t> – obec do 3 tis. obyvatel, která má zřízenou ZŠ!</a:t>
            </a:r>
          </a:p>
          <a:p>
            <a:r>
              <a:rPr lang="cs-CZ" baseline="0" dirty="0"/>
              <a:t>Výstup, tj. tělocvična a školní hřiště, musí primárně sloužit pro hodiny tělesné výchovy, ale může být také využit pro další volnočasové aktivity.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517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3096344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iroslava.Ticha@mmr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91264" cy="1584176"/>
          </a:xfrm>
        </p:spPr>
        <p:txBody>
          <a:bodyPr/>
          <a:lstStyle/>
          <a:p>
            <a:pPr algn="ctr"/>
            <a:r>
              <a:rPr lang="cs-CZ" dirty="0" smtClean="0"/>
              <a:t>Ministerstvo pro místní rozvoj ČR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Národní </a:t>
            </a:r>
            <a:r>
              <a:rPr lang="cs-CZ" dirty="0"/>
              <a:t>dotační programy </a:t>
            </a:r>
            <a:r>
              <a:rPr lang="cs-CZ" dirty="0" smtClean="0"/>
              <a:t>2022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7227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180344"/>
            <a:ext cx="8291264" cy="3588399"/>
          </a:xfrm>
        </p:spPr>
        <p:txBody>
          <a:bodyPr>
            <a:normAutofit/>
          </a:bodyPr>
          <a:lstStyle/>
          <a:p>
            <a:r>
              <a:rPr lang="cs-CZ" sz="1800" dirty="0"/>
              <a:t>Podporovány budou akce zaměřené na: </a:t>
            </a:r>
          </a:p>
          <a:p>
            <a:pPr marL="719138" indent="-457200">
              <a:buFont typeface="Arial" panose="020B0604020202020204" pitchFamily="34" charset="0"/>
              <a:buChar char="•"/>
            </a:pPr>
            <a:r>
              <a:rPr lang="cs-CZ" sz="1800" dirty="0"/>
              <a:t>na obnovu </a:t>
            </a:r>
            <a:r>
              <a:rPr lang="cs-CZ" sz="1800" b="1" dirty="0"/>
              <a:t>školních hřišť </a:t>
            </a:r>
            <a:r>
              <a:rPr lang="cs-CZ" sz="1800" dirty="0"/>
              <a:t>(multifunkční a víceúčelová hřiště a sportoviště apod.), které slouží pro hodiny tělesné výchovy, </a:t>
            </a:r>
          </a:p>
          <a:p>
            <a:pPr marL="719138" indent="-457200">
              <a:buFont typeface="Arial" panose="020B0604020202020204" pitchFamily="34" charset="0"/>
              <a:buChar char="•"/>
            </a:pPr>
            <a:r>
              <a:rPr lang="cs-CZ" sz="1800" dirty="0"/>
              <a:t>na obnovu školních </a:t>
            </a:r>
            <a:r>
              <a:rPr lang="cs-CZ" sz="1800" b="1" dirty="0"/>
              <a:t>tělocvičen</a:t>
            </a:r>
            <a:r>
              <a:rPr lang="cs-CZ" sz="1800" dirty="0"/>
              <a:t>.</a:t>
            </a:r>
          </a:p>
          <a:p>
            <a:pPr marL="0" lvl="1" indent="0">
              <a:spcBef>
                <a:spcPts val="1000"/>
              </a:spcBef>
              <a:spcAft>
                <a:spcPts val="1000"/>
              </a:spcAft>
            </a:pPr>
            <a:r>
              <a:rPr lang="cs-CZ" sz="1900" b="1" dirty="0"/>
              <a:t>Max. výše dotace: 5 mil. Kč</a:t>
            </a:r>
          </a:p>
          <a:p>
            <a:endParaRPr lang="cs-CZ" sz="18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DT B - Podpora obnovy sportovní infrastruktury</a:t>
            </a:r>
          </a:p>
        </p:txBody>
      </p:sp>
    </p:spTree>
    <p:extLst>
      <p:ext uri="{BB962C8B-B14F-4D97-AF65-F5344CB8AC3E}">
        <p14:creationId xmlns:p14="http://schemas.microsoft.com/office/powerpoint/2010/main" val="3318070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20888"/>
            <a:ext cx="8291264" cy="324036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endParaRPr lang="cs-CZ" sz="1800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800" dirty="0"/>
              <a:t>Jde především o:</a:t>
            </a: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obnovu nebo vybudování </a:t>
            </a:r>
            <a:r>
              <a:rPr lang="cs-CZ" sz="1800" b="1" dirty="0"/>
              <a:t>veřejných hřišť a sportovišť</a:t>
            </a:r>
            <a:r>
              <a:rPr lang="cs-CZ" sz="1800" dirty="0"/>
              <a:t>, dětských dopravních hřišť,</a:t>
            </a:r>
          </a:p>
          <a:p>
            <a:r>
              <a:rPr lang="cs-CZ" sz="1800" dirty="0"/>
              <a:t>Musí sloužit široké veřejnosti a nesmí být komerčně využívány a sloužit k provozování ekonomické činnosti. </a:t>
            </a:r>
          </a:p>
          <a:p>
            <a:pPr marL="0" lvl="1" indent="0">
              <a:spcBef>
                <a:spcPts val="0"/>
              </a:spcBef>
              <a:spcAft>
                <a:spcPts val="1000"/>
              </a:spcAft>
            </a:pPr>
            <a:r>
              <a:rPr lang="cs-CZ" sz="1900" b="1" dirty="0"/>
              <a:t>Max. výše dotace: 2 mil. Kč</a:t>
            </a:r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628801"/>
            <a:ext cx="8291264" cy="420047"/>
          </a:xfrm>
        </p:spPr>
        <p:txBody>
          <a:bodyPr/>
          <a:lstStyle/>
          <a:p>
            <a:r>
              <a:rPr lang="cs-CZ" sz="2400" dirty="0"/>
              <a:t>DT H - Podpora budování a obnovy míst aktivního a pasivního odpočinku</a:t>
            </a:r>
          </a:p>
        </p:txBody>
      </p:sp>
    </p:spTree>
    <p:extLst>
      <p:ext uri="{BB962C8B-B14F-4D97-AF65-F5344CB8AC3E}">
        <p14:creationId xmlns:p14="http://schemas.microsoft.com/office/powerpoint/2010/main" val="243931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Budou podporovány akce zaměřené </a:t>
            </a:r>
            <a:r>
              <a:rPr lang="cs-CZ" sz="1800" b="1" dirty="0"/>
              <a:t>na obnovu veřejných budov</a:t>
            </a:r>
            <a:r>
              <a:rPr lang="cs-CZ" sz="1800" dirty="0"/>
              <a:t>, jejichž provoz je plně hrazen z obecního rozpočtu. Jedná se o: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kulturní domy,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školní budovy (cílem projektu není navýšit kapacitu), včetně družiny, školní kuchyně a jídelny,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knihovny,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budovy se sídlem OÚ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multifunkční domy.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sz="1800" b="1" dirty="0"/>
              <a:t>Záměr OK: Vnitřní rekonstrukce + obálka budovy, výměna kotle.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sz="1800" dirty="0">
                <a:solidFill>
                  <a:srgbClr val="FF0000"/>
                </a:solidFill>
              </a:rPr>
              <a:t>Záměr KO: obálka budovy, výměna kotle</a:t>
            </a:r>
          </a:p>
          <a:p>
            <a:pPr marL="0" lvl="1" indent="0">
              <a:spcBef>
                <a:spcPts val="500"/>
              </a:spcBef>
              <a:spcAft>
                <a:spcPts val="500"/>
              </a:spcAft>
            </a:pPr>
            <a:r>
              <a:rPr lang="cs-CZ" sz="1900" b="1" dirty="0"/>
              <a:t>Max. výše dotace: 10 mil. Kč / 20 mil. Kč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DT E - Rekonstrukce a přestavba veřejných budov</a:t>
            </a:r>
          </a:p>
        </p:txBody>
      </p:sp>
    </p:spTree>
    <p:extLst>
      <p:ext uri="{BB962C8B-B14F-4D97-AF65-F5344CB8AC3E}">
        <p14:creationId xmlns:p14="http://schemas.microsoft.com/office/powerpoint/2010/main" val="1338076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Děkuji a přeji mnoho úspěchů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4005064"/>
            <a:ext cx="8291264" cy="244827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>
                <a:solidFill>
                  <a:srgbClr val="00AF3F"/>
                </a:solidFill>
              </a:rPr>
              <a:t>Ing. Miroslava Tichá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>
                <a:solidFill>
                  <a:srgbClr val="00AF3F"/>
                </a:solidFill>
              </a:rPr>
              <a:t>ředitelka odboru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s-CZ" sz="1800" dirty="0">
                <a:solidFill>
                  <a:srgbClr val="00AF3F"/>
                </a:solidFill>
              </a:rPr>
              <a:t>Odbor správy národních programů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s-CZ" sz="1800" dirty="0">
                <a:solidFill>
                  <a:srgbClr val="00AF3F"/>
                </a:solidFill>
              </a:rPr>
              <a:t/>
            </a:r>
            <a:br>
              <a:rPr lang="cs-CZ" sz="1800" dirty="0">
                <a:solidFill>
                  <a:srgbClr val="00AF3F"/>
                </a:solidFill>
              </a:rPr>
            </a:br>
            <a:r>
              <a:rPr lang="cs-CZ" sz="1800" dirty="0">
                <a:solidFill>
                  <a:srgbClr val="00AF3F"/>
                </a:solidFill>
              </a:rPr>
              <a:t>e-mail: </a:t>
            </a:r>
            <a:r>
              <a:rPr lang="cs-CZ" sz="1800" dirty="0">
                <a:solidFill>
                  <a:srgbClr val="00AF3F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Miroslava.Ticha</a:t>
            </a:r>
            <a:r>
              <a:rPr lang="cs-CZ" sz="1800" dirty="0">
                <a:solidFill>
                  <a:srgbClr val="00AF3F"/>
                </a:solidFill>
                <a:hlinkClick r:id="rId2"/>
              </a:rPr>
              <a:t>@mmr.cz</a:t>
            </a:r>
            <a:r>
              <a:rPr lang="cs-CZ" sz="1800" dirty="0">
                <a:solidFill>
                  <a:srgbClr val="00AF3F"/>
                </a:solidFill>
              </a:rPr>
              <a:t/>
            </a:r>
            <a:br>
              <a:rPr lang="cs-CZ" sz="1800" dirty="0">
                <a:solidFill>
                  <a:srgbClr val="00AF3F"/>
                </a:solidFill>
              </a:rPr>
            </a:br>
            <a:r>
              <a:rPr lang="cs-CZ" sz="1800" dirty="0">
                <a:solidFill>
                  <a:srgbClr val="00AF3F"/>
                </a:solidFill>
              </a:rPr>
              <a:t>tel.: 234 154 189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64545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79762" y="1196752"/>
            <a:ext cx="8291264" cy="504056"/>
          </a:xfrm>
        </p:spPr>
        <p:txBody>
          <a:bodyPr/>
          <a:lstStyle/>
          <a:p>
            <a:pPr algn="ctr"/>
            <a:r>
              <a:rPr lang="cs-CZ" dirty="0"/>
              <a:t>Národní dotační programy 2022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B301C3-B320-4A60-AFB1-F8CAB1459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88840"/>
            <a:ext cx="8291264" cy="417646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/>
              <a:t>Aktuálně vyhlášené výzvy: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Podpora rozvoje regionů 2019+ </a:t>
            </a:r>
            <a:r>
              <a:rPr lang="cs-CZ" sz="2000" b="1" dirty="0" smtClean="0"/>
              <a:t>(2,1 mld. </a:t>
            </a:r>
            <a:r>
              <a:rPr lang="cs-CZ" sz="2000" b="1" dirty="0"/>
              <a:t>Kč)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Bezbariérové obce (15 mil. Kč)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Obnova obecního a krajského majetku po živelní pohromě (1,4 mld. Kč)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/>
              <a:t>Národních program podpory cestovního ruchu v regionech (200 mil. Kč)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dirty="0"/>
              <a:t>Připravované výzvy: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Podpora bydlení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Územní plán </a:t>
            </a:r>
          </a:p>
          <a:p>
            <a:pPr marL="342900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Podpora architektonických a urbanistických soutěží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734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04056"/>
          </a:xfrm>
        </p:spPr>
        <p:txBody>
          <a:bodyPr/>
          <a:lstStyle/>
          <a:p>
            <a:r>
              <a:rPr lang="cs-CZ" dirty="0"/>
              <a:t>Národní program podpory cestovního ruchu v regionech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</p:spPr>
        <p:txBody>
          <a:bodyPr>
            <a:noAutofit/>
          </a:bodyPr>
          <a:lstStyle/>
          <a:p>
            <a:r>
              <a:rPr lang="cs-CZ" sz="2000" b="1" dirty="0"/>
              <a:t>Podprogram Rozvoj základní a doprovodné infrastruktury cestovního ruchu</a:t>
            </a:r>
            <a:endParaRPr lang="cs-CZ" sz="2000" dirty="0"/>
          </a:p>
          <a:p>
            <a:pPr algn="just" defTabSz="828000">
              <a:spcBef>
                <a:spcPts val="0"/>
              </a:spcBef>
            </a:pPr>
            <a:r>
              <a:rPr lang="cs-CZ" sz="1800" dirty="0"/>
              <a:t>Zaměření: 	monitoring návštěvnosti, navigační a informační 			</a:t>
            </a:r>
            <a:r>
              <a:rPr lang="cs-CZ" sz="1800" dirty="0" smtClean="0"/>
              <a:t>	systémy</a:t>
            </a:r>
            <a:r>
              <a:rPr lang="cs-CZ" sz="1800" dirty="0"/>
              <a:t>, doplňkové služby a vybavenost dálkových a 			regionálních tras, úprava lyžařských běžkařských tratí, 		</a:t>
            </a:r>
            <a:r>
              <a:rPr lang="cs-CZ" sz="1800" dirty="0" smtClean="0"/>
              <a:t>	ekologicky </a:t>
            </a:r>
            <a:r>
              <a:rPr lang="cs-CZ" sz="1800" dirty="0"/>
              <a:t>šetrná doprava návštěvníků, turistická 			doprovodná infrastruktura v regionu, doplňková 			</a:t>
            </a:r>
            <a:r>
              <a:rPr lang="cs-CZ" sz="1800" dirty="0" smtClean="0"/>
              <a:t>	infrastruktura </a:t>
            </a:r>
            <a:r>
              <a:rPr lang="cs-CZ" sz="1800" dirty="0"/>
              <a:t>kempů, expozice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Možní příjemci:	obce, organizace zřízené územně samosprávnými 		</a:t>
            </a:r>
            <a:r>
              <a:rPr lang="cs-CZ" sz="1800" dirty="0" smtClean="0"/>
              <a:t>	celky</a:t>
            </a:r>
            <a:r>
              <a:rPr lang="cs-CZ" sz="1800" dirty="0"/>
              <a:t>, dobrovolné svazky obcí, podnikatelské subjekty, 		NNO působící v CR, TIC, církve a náboženské 			společnosti, organizace DM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Max. výše dotace (Kč): 		10 000 000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% výše dotace / vlastní zdroje: 	50% / 50%</a:t>
            </a:r>
          </a:p>
        </p:txBody>
      </p:sp>
    </p:spTree>
    <p:extLst>
      <p:ext uri="{BB962C8B-B14F-4D97-AF65-F5344CB8AC3E}">
        <p14:creationId xmlns:p14="http://schemas.microsoft.com/office/powerpoint/2010/main" val="205668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04056"/>
          </a:xfrm>
        </p:spPr>
        <p:txBody>
          <a:bodyPr/>
          <a:lstStyle/>
          <a:p>
            <a:r>
              <a:rPr lang="cs-CZ" dirty="0"/>
              <a:t>Obnova obecního a krajského majetku po živelních pohromách</a:t>
            </a:r>
          </a:p>
        </p:txBody>
      </p:sp>
      <p:sp>
        <p:nvSpPr>
          <p:cNvPr id="7" name="Zástupný symbol pro obsah 1">
            <a:extLst>
              <a:ext uri="{FF2B5EF4-FFF2-40B4-BE49-F238E27FC236}">
                <a16:creationId xmlns:a16="http://schemas.microsoft.com/office/drawing/2014/main" id="{B4B02AEE-34BE-4007-B449-C8588C5E3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2060575"/>
            <a:ext cx="8291512" cy="439261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5500" dirty="0"/>
              <a:t>Cíl: Přispět k obnově základních funkcí území zabezpečovaných v působnosti územních samosprávných celků a tím odstranit nebo omezit možné důsledky pohrom spočívající v narušení plynulosti, dostupnosti a kvality výkonu veřejné správy. Dotace slouží k rekonstrukci nebo </a:t>
            </a:r>
            <a:r>
              <a:rPr lang="cs-CZ" sz="5500" dirty="0" smtClean="0"/>
              <a:t>opravě </a:t>
            </a:r>
            <a:r>
              <a:rPr lang="cs-CZ" sz="5500" dirty="0"/>
              <a:t>obecního a krajského majetku postiženého živelní </a:t>
            </a:r>
            <a:r>
              <a:rPr lang="cs-CZ" sz="5500" dirty="0" smtClean="0"/>
              <a:t>pohromou, popř. pořízení nového majetku plnící tutéž funkci.</a:t>
            </a:r>
            <a:endParaRPr lang="cs-CZ" sz="55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5500" dirty="0"/>
              <a:t>Dotační tituly: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5500" b="1" dirty="0"/>
              <a:t>DT č. 1 - pro dané území byl vyhlášen stav nebezpečí nebo nouzový stav </a:t>
            </a:r>
            <a:r>
              <a:rPr lang="cs-CZ" sz="5500" dirty="0"/>
              <a:t>(vyhlašován na základě strategie vlády pro obnovu území</a:t>
            </a:r>
            <a:r>
              <a:rPr lang="cs-CZ" sz="5500" dirty="0" smtClean="0"/>
              <a:t>) // tornádo 2021</a:t>
            </a:r>
            <a:endParaRPr lang="cs-CZ" sz="5500" dirty="0"/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5500" b="1" dirty="0"/>
              <a:t>DT č. 2 - pro území, kde nebyl vyhlášen stav nebezpečí nebo nouzový stav </a:t>
            </a:r>
            <a:r>
              <a:rPr lang="cs-CZ" sz="5500" dirty="0"/>
              <a:t>(vyhlašován každoročně</a:t>
            </a:r>
            <a:r>
              <a:rPr lang="cs-CZ" sz="5500" dirty="0" smtClean="0"/>
              <a:t>) // živelní pohroma 2020</a:t>
            </a:r>
            <a:endParaRPr lang="cs-CZ" sz="55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cs-CZ" sz="5500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5500" dirty="0" smtClean="0"/>
              <a:t>Výše </a:t>
            </a:r>
            <a:r>
              <a:rPr lang="cs-CZ" sz="5500" dirty="0"/>
              <a:t>dotace pro DT </a:t>
            </a:r>
            <a:r>
              <a:rPr lang="cs-CZ" sz="5500" dirty="0" smtClean="0"/>
              <a:t>1: </a:t>
            </a:r>
            <a:r>
              <a:rPr lang="cs-CZ" sz="5500" dirty="0"/>
              <a:t>obce </a:t>
            </a:r>
            <a:r>
              <a:rPr lang="cs-CZ" sz="5500" dirty="0" smtClean="0"/>
              <a:t>až 70</a:t>
            </a:r>
            <a:r>
              <a:rPr lang="cs-CZ" sz="5500" dirty="0"/>
              <a:t>%, kraje </a:t>
            </a:r>
            <a:r>
              <a:rPr lang="cs-CZ" sz="5500" dirty="0" smtClean="0"/>
              <a:t>až 60 </a:t>
            </a:r>
            <a:r>
              <a:rPr lang="cs-CZ" sz="5500" dirty="0"/>
              <a:t>%, min. </a:t>
            </a:r>
            <a:r>
              <a:rPr lang="cs-CZ" sz="5500" dirty="0" smtClean="0"/>
              <a:t>500 </a:t>
            </a:r>
            <a:r>
              <a:rPr lang="cs-CZ" sz="5500" dirty="0"/>
              <a:t>tisíc Kč;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5500" dirty="0" smtClean="0"/>
              <a:t>Výše </a:t>
            </a:r>
            <a:r>
              <a:rPr lang="cs-CZ" sz="5500" dirty="0"/>
              <a:t>dotace pro DT 2: obce </a:t>
            </a:r>
            <a:r>
              <a:rPr lang="cs-CZ" sz="5500" dirty="0" smtClean="0"/>
              <a:t>až 70</a:t>
            </a:r>
            <a:r>
              <a:rPr lang="cs-CZ" sz="5500" dirty="0"/>
              <a:t>%, kraje 40 %, min. 200 tisíc Kč; </a:t>
            </a:r>
            <a:r>
              <a:rPr lang="cs-CZ" sz="5500" dirty="0" smtClean="0"/>
              <a:t>max. 10 mil. Kč</a:t>
            </a:r>
            <a:endParaRPr lang="cs-CZ" sz="55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5500" dirty="0"/>
              <a:t>Žadatel: obec nebo kraj</a:t>
            </a:r>
          </a:p>
        </p:txBody>
      </p:sp>
    </p:spTree>
    <p:extLst>
      <p:ext uri="{BB962C8B-B14F-4D97-AF65-F5344CB8AC3E}">
        <p14:creationId xmlns:p14="http://schemas.microsoft.com/office/powerpoint/2010/main" val="263743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04056"/>
          </a:xfrm>
        </p:spPr>
        <p:txBody>
          <a:bodyPr/>
          <a:lstStyle/>
          <a:p>
            <a:r>
              <a:rPr lang="cs-CZ" dirty="0"/>
              <a:t>Bezbariérové obce od roku 2017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896544"/>
          </a:xfrm>
        </p:spPr>
        <p:txBody>
          <a:bodyPr>
            <a:noAutofit/>
          </a:bodyPr>
          <a:lstStyle/>
          <a:p>
            <a:r>
              <a:rPr lang="cs-CZ" sz="2000" b="1" dirty="0"/>
              <a:t>Odstraňování bariér v budovách domů s pečovatelskou službou a v budovách městských a obecních úřadů</a:t>
            </a:r>
            <a:endParaRPr lang="cs-CZ" sz="2000" dirty="0"/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Zaměření: 	Cílem podprogramu je zajistit státní podporu 			</a:t>
            </a:r>
            <a:r>
              <a:rPr lang="cs-CZ" sz="1800" dirty="0" smtClean="0"/>
              <a:t>	investičních </a:t>
            </a:r>
            <a:r>
              <a:rPr lang="cs-CZ" sz="1800" dirty="0"/>
              <a:t>a neinvestičních záměrů při odstraňování 		bariér v budovách MěÚ a OÚ, v budovách domů 			s PS náležících do komplexních řetězců 				bezbariérových tras v obcích.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DT č. 1 – Odstraňování bariér v budovách domů s PS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DT č. 2 – Odstraňování bariér v budovách </a:t>
            </a:r>
            <a:r>
              <a:rPr lang="cs-CZ" sz="1800" dirty="0" err="1"/>
              <a:t>MěÚ</a:t>
            </a:r>
            <a:r>
              <a:rPr lang="cs-CZ" sz="1800" dirty="0"/>
              <a:t> a OÚ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Příjemci dotace: 	obec, jejíž záměry bezbariérových tras byly 			</a:t>
            </a:r>
            <a:r>
              <a:rPr lang="cs-CZ" sz="1800" dirty="0" smtClean="0"/>
              <a:t>	schváleny </a:t>
            </a:r>
            <a:r>
              <a:rPr lang="cs-CZ" sz="1800" dirty="0"/>
              <a:t>Řídícím výborem Národního 				rozvojového programu mobility pro všechny.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Max. výše dotace (Kč): 	</a:t>
            </a:r>
            <a:r>
              <a:rPr lang="cs-CZ" sz="1800" dirty="0" smtClean="0"/>
              <a:t>	není </a:t>
            </a:r>
            <a:r>
              <a:rPr lang="cs-CZ" sz="1800" dirty="0"/>
              <a:t>stanovena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% výše dotace/vlastní zdroje:	50% / 50%</a:t>
            </a:r>
          </a:p>
        </p:txBody>
      </p:sp>
    </p:spTree>
    <p:extLst>
      <p:ext uri="{BB962C8B-B14F-4D97-AF65-F5344CB8AC3E}">
        <p14:creationId xmlns:p14="http://schemas.microsoft.com/office/powerpoint/2010/main" val="86668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04056"/>
          </a:xfrm>
        </p:spPr>
        <p:txBody>
          <a:bodyPr/>
          <a:lstStyle/>
          <a:p>
            <a:r>
              <a:rPr lang="cs-CZ" dirty="0"/>
              <a:t>Bezbariérové obce od roku 2017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844824"/>
            <a:ext cx="8291264" cy="4608512"/>
          </a:xfrm>
        </p:spPr>
        <p:txBody>
          <a:bodyPr>
            <a:normAutofit/>
          </a:bodyPr>
          <a:lstStyle/>
          <a:p>
            <a:r>
              <a:rPr lang="cs-CZ" sz="2000" b="1" dirty="0" err="1"/>
              <a:t>Euroklíč</a:t>
            </a:r>
            <a:endParaRPr lang="cs-CZ" sz="2000" dirty="0"/>
          </a:p>
          <a:p>
            <a:pPr algn="just"/>
            <a:r>
              <a:rPr lang="cs-CZ" sz="1900" dirty="0"/>
              <a:t>Zaměření: 	Cílem podprogramu je zajistit osobám se sníženou 		schopností pohybu rychlou dostupnost veřejných 			sociálních a technických kompenzačních zařízení tím, 		že budou tato zařízení osazena jednotným 			</a:t>
            </a:r>
            <a:r>
              <a:rPr lang="cs-CZ" sz="1900" dirty="0" err="1"/>
              <a:t>eurozámkem</a:t>
            </a:r>
            <a:r>
              <a:rPr lang="cs-CZ" sz="1900" dirty="0"/>
              <a:t> a současně bude systémově zajištěna 		distribuce </a:t>
            </a:r>
            <a:r>
              <a:rPr lang="cs-CZ" sz="1900" dirty="0" err="1"/>
              <a:t>euroklíčů</a:t>
            </a:r>
            <a:r>
              <a:rPr lang="cs-CZ" sz="1900" dirty="0"/>
              <a:t>.</a:t>
            </a:r>
          </a:p>
          <a:p>
            <a:r>
              <a:rPr lang="cs-CZ" sz="1900" dirty="0"/>
              <a:t>Příjemci dotace: 	Nevládní neziskové organizace v ČR </a:t>
            </a:r>
          </a:p>
          <a:p>
            <a:r>
              <a:rPr lang="cs-CZ" sz="1900" dirty="0"/>
              <a:t>% výše dotace: 		100 %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78278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04056"/>
          </a:xfrm>
        </p:spPr>
        <p:txBody>
          <a:bodyPr/>
          <a:lstStyle/>
          <a:p>
            <a:r>
              <a:rPr lang="cs-CZ" dirty="0"/>
              <a:t>Podpora rozvoje regionů 2019+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6805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900" b="1" dirty="0"/>
              <a:t>Podprogram Podpora obnovy a rozvoje venkova </a:t>
            </a:r>
            <a:endParaRPr lang="cs-CZ" sz="19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DT A – Podpora obnovy místních komunikací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DT B – Podpora obnovy sportovní infrastruktury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DT E – Rekonstrukce a přestavba veřejných budov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900" dirty="0"/>
              <a:t>DT H – Podpora budování a obnovy míst aktivního a pasivního odpočinku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19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900" dirty="0"/>
              <a:t>Příjemci dotace: 		obce do 3 tis. obyvatel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900" dirty="0"/>
              <a:t>Max. výše dotace (Kč):	dle jednotlivých DT (100 tis. Kč až 10 mil. Kč)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900" dirty="0"/>
              <a:t>% výše dotace / vlastní zdroje: 	80% / 20%</a:t>
            </a:r>
          </a:p>
        </p:txBody>
      </p:sp>
    </p:spTree>
    <p:extLst>
      <p:ext uri="{BB962C8B-B14F-4D97-AF65-F5344CB8AC3E}">
        <p14:creationId xmlns:p14="http://schemas.microsoft.com/office/powerpoint/2010/main" val="244597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91264" cy="504056"/>
          </a:xfrm>
        </p:spPr>
        <p:txBody>
          <a:bodyPr/>
          <a:lstStyle/>
          <a:p>
            <a:r>
              <a:rPr lang="cs-CZ" dirty="0"/>
              <a:t>Podpora rozvoje regionů 2019+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b="1" dirty="0"/>
              <a:t>Podprogram Podpora obcí s </a:t>
            </a:r>
            <a:r>
              <a:rPr lang="cs-CZ" sz="2000" b="1" dirty="0" smtClean="0"/>
              <a:t>3 000 </a:t>
            </a:r>
            <a:r>
              <a:rPr lang="cs-CZ" sz="2000" b="1" dirty="0"/>
              <a:t>až 10 000 obyvateli </a:t>
            </a:r>
            <a:endParaRPr lang="cs-CZ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DT A – Podpora obnovy místních komunikací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DT B – Podpora obnovy sportovní infrastruktury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DT E – Rekonstrukce a přestavba veřejných budov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Příjemci dotace: 	obce do 10 tis. obyvatel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Max. výše dotace (Kč):	dle jednotlivých DT (500 tis. Kč až 20 mil. Kč)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/>
              <a:t>% výše dotace / vlastní zdroje: 	70% / 30%</a:t>
            </a:r>
          </a:p>
        </p:txBody>
      </p:sp>
    </p:spTree>
    <p:extLst>
      <p:ext uri="{BB962C8B-B14F-4D97-AF65-F5344CB8AC3E}">
        <p14:creationId xmlns:p14="http://schemas.microsoft.com/office/powerpoint/2010/main" val="3530288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sz="2100" dirty="0"/>
              <a:t>Budou podporovány akce zaměřené na obnovu místních komunikací a jejich součástí dle zákona č. 13/1997 Sb., o pozemních komunikacích, ve znění pozdějších předpisů, konkrétně na: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cs-CZ" sz="1900" dirty="0"/>
              <a:t>všechny konstrukční vrstvy vozovek a krajnic, odpočívky, přidružené a přídatné pruhy, parkovací zálivy včetně zastávkových pruhů linkové osobní dopravy;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cs-CZ" sz="1900" dirty="0"/>
              <a:t>místní komunikace vedené na mostních objektech (nadjezdy), včetně těchto objektů; </a:t>
            </a:r>
          </a:p>
          <a:p>
            <a:pPr marL="342900" indent="-34290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cs-CZ" sz="1900" dirty="0" smtClean="0"/>
              <a:t>dále </a:t>
            </a:r>
            <a:r>
              <a:rPr lang="cs-CZ" sz="1900" dirty="0"/>
              <a:t>pokud jsou nedílnou součástí obnovy dané místní komunikace</a:t>
            </a:r>
            <a:r>
              <a:rPr lang="cs-CZ" sz="1900" dirty="0" smtClean="0"/>
              <a:t>: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obnovu </a:t>
            </a:r>
            <a:r>
              <a:rPr lang="cs-CZ" sz="1800" dirty="0"/>
              <a:t>kanalizace, včetně úprav k odvádění vody (jen tehdy, slouží-li výlučně k odvádění povrchových vod z této komunikace</a:t>
            </a:r>
            <a:r>
              <a:rPr lang="cs-CZ" sz="1800" dirty="0" smtClean="0"/>
              <a:t>),</a:t>
            </a:r>
          </a:p>
          <a:p>
            <a:pPr marL="1085850" lvl="1" indent="-3429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obnovu </a:t>
            </a:r>
            <a:r>
              <a:rPr lang="cs-CZ" sz="1800" dirty="0"/>
              <a:t>propustků, ostatních povrchových odvodňovacích zařízení, galérií, opěrných, zárubních, obkladních a parapetních zdí, taras, násypů a svahů, dělicích pásů, příkopů.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cs-CZ" sz="1900" dirty="0" smtClean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cs-CZ" sz="1900" b="1" dirty="0" smtClean="0"/>
              <a:t>Max. výše dotace: 10 mil. Kč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DT A - Podpora obnovy místních komunikací</a:t>
            </a:r>
          </a:p>
        </p:txBody>
      </p:sp>
    </p:spTree>
    <p:extLst>
      <p:ext uri="{BB962C8B-B14F-4D97-AF65-F5344CB8AC3E}">
        <p14:creationId xmlns:p14="http://schemas.microsoft.com/office/powerpoint/2010/main" val="1601892632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2526</TotalTime>
  <Words>1205</Words>
  <Application>Microsoft Office PowerPoint</Application>
  <PresentationFormat>Předvádění na obrazovce (4:3)</PresentationFormat>
  <Paragraphs>101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MMR_klas</vt:lpstr>
      <vt:lpstr>Ministerstvo pro místní rozvoj ČR  Národní dotační programy 2022 </vt:lpstr>
      <vt:lpstr>Národní dotační programy 2022</vt:lpstr>
      <vt:lpstr>Národní program podpory cestovního ruchu v regionech</vt:lpstr>
      <vt:lpstr>Obnova obecního a krajského majetku po živelních pohromách</vt:lpstr>
      <vt:lpstr>Bezbariérové obce od roku 2017</vt:lpstr>
      <vt:lpstr>Bezbariérové obce od roku 2017</vt:lpstr>
      <vt:lpstr>Podpora rozvoje regionů 2019+</vt:lpstr>
      <vt:lpstr>Podpora rozvoje regionů 2019+</vt:lpstr>
      <vt:lpstr>DT A - Podpora obnovy místních komunikací</vt:lpstr>
      <vt:lpstr>DT B - Podpora obnovy sportovní infrastruktury</vt:lpstr>
      <vt:lpstr>DT H - Podpora budování a obnovy míst aktivního a pasivního odpočinku</vt:lpstr>
      <vt:lpstr>DT E - Rekonstrukce a přestavba veřejných budov</vt:lpstr>
      <vt:lpstr>Děkuji a přeji mnoho úspěchů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Tichá Miroslava</cp:lastModifiedBy>
  <cp:revision>146</cp:revision>
  <cp:lastPrinted>2018-09-05T14:15:26Z</cp:lastPrinted>
  <dcterms:created xsi:type="dcterms:W3CDTF">2014-02-26T13:05:03Z</dcterms:created>
  <dcterms:modified xsi:type="dcterms:W3CDTF">2021-11-08T06:35:32Z</dcterms:modified>
</cp:coreProperties>
</file>